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71" r:id="rId2"/>
    <p:sldId id="272" r:id="rId3"/>
    <p:sldId id="263" r:id="rId4"/>
    <p:sldId id="256" r:id="rId5"/>
    <p:sldId id="257" r:id="rId6"/>
    <p:sldId id="264" r:id="rId7"/>
    <p:sldId id="258" r:id="rId8"/>
    <p:sldId id="265" r:id="rId9"/>
    <p:sldId id="259" r:id="rId10"/>
    <p:sldId id="267" r:id="rId11"/>
    <p:sldId id="260" r:id="rId12"/>
    <p:sldId id="268" r:id="rId13"/>
    <p:sldId id="261" r:id="rId14"/>
    <p:sldId id="269" r:id="rId15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667" autoAdjust="0"/>
  </p:normalViewPr>
  <p:slideViewPr>
    <p:cSldViewPr>
      <p:cViewPr varScale="1">
        <p:scale>
          <a:sx n="52" d="100"/>
          <a:sy n="52" d="100"/>
        </p:scale>
        <p:origin x="184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ED6980-6CA5-4876-810C-3F834314516F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678EC1-F413-40B9-9E15-3BB473318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7806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ECB63-ADAE-4EBE-BB5A-28DEB111931A}" type="datetimeFigureOut">
              <a:rPr lang="en-US" smtClean="0"/>
              <a:pPr/>
              <a:t>2/28/2017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61FB6-47F0-4708-BD8B-7B811A3376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874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1.3 Locate the francophone regions represented in the pictures</a:t>
            </a:r>
            <a:endParaRPr lang="en-US" sz="1200" kern="120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mtClean="0"/>
          </a:p>
          <a:p>
            <a:r>
              <a:rPr lang="en-US" dirty="0" smtClean="0"/>
              <a:t>Canada/</a:t>
            </a:r>
            <a:r>
              <a:rPr lang="en-US" dirty="0" err="1" smtClean="0"/>
              <a:t>Qu</a:t>
            </a:r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</a:t>
            </a:r>
            <a:r>
              <a:rPr lang="en-US" dirty="0" err="1" smtClean="0"/>
              <a:t>bec</a:t>
            </a:r>
            <a:endParaRPr lang="en-US" dirty="0" smtClean="0"/>
          </a:p>
          <a:p>
            <a:r>
              <a:rPr lang="en-US" dirty="0" smtClean="0"/>
              <a:t>France</a:t>
            </a:r>
          </a:p>
          <a:p>
            <a:r>
              <a:rPr lang="en-US" dirty="0" smtClean="0"/>
              <a:t>Antilles/Guadeloupe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61FB6-47F0-4708-BD8B-7B811A33762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Describe pictures of carnivals across the francophone world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 mannequin qui représente le roi </a:t>
            </a:r>
            <a:r>
              <a:rPr lang="fr-F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Vaval</a:t>
            </a:r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aux Antilles (fwimusic.wordpress.com)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61FB6-47F0-4708-BD8B-7B811A33762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Describe pictures of carnivals across the francophone world</a:t>
            </a:r>
            <a:endParaRPr lang="en-US" dirty="0" smtClean="0"/>
          </a:p>
          <a:p>
            <a:r>
              <a:rPr lang="en-US" dirty="0" smtClean="0"/>
              <a:t>Hareng-carnaval-dunkerque-mageonyme-cc-by-sa-3.0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61FB6-47F0-4708-BD8B-7B811A33762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1.2 Describe pictures of carnivals across the francophone world</a:t>
            </a:r>
            <a:endParaRPr lang="en-US" dirty="0" smtClean="0"/>
          </a:p>
          <a:p>
            <a:r>
              <a:rPr lang="en-US" dirty="0" smtClean="0"/>
              <a:t>Hareng-carnaval-dunkerque-mageonyme-cc-by-sa-3.0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61FB6-47F0-4708-BD8B-7B811A33762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1.2 Describe pictures of carnivals across the francophone world</a:t>
            </a:r>
            <a:endParaRPr lang="en-US" dirty="0" smtClean="0"/>
          </a:p>
          <a:p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Carnaval de Pointe à Pitre, Guadeloupe (</a:t>
            </a:r>
            <a:r>
              <a:rPr lang="fr-F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Mstyslav</a:t>
            </a:r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Chernov</a:t>
            </a:r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CC BY-SA 3.0)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61FB6-47F0-4708-BD8B-7B811A33762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1.2 Describe pictures of carnivals across the francophone world</a:t>
            </a:r>
            <a:endParaRPr lang="en-US" dirty="0" smtClean="0"/>
          </a:p>
          <a:p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Carnaval de Pointe à Pitre, Guadeloupe (</a:t>
            </a:r>
            <a:r>
              <a:rPr lang="fr-F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Mstyslav</a:t>
            </a:r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Chernov</a:t>
            </a:r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CC BY-SA 3.0)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61FB6-47F0-4708-BD8B-7B811A33762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1.3 Locate the francophone regions represented in the pictures</a:t>
            </a:r>
            <a:endParaRPr lang="en-US" sz="1200" kern="120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mtClean="0"/>
          </a:p>
          <a:p>
            <a:r>
              <a:rPr lang="en-US" dirty="0" smtClean="0"/>
              <a:t>Canada/</a:t>
            </a:r>
            <a:r>
              <a:rPr lang="en-US" dirty="0" err="1" smtClean="0"/>
              <a:t>Qu</a:t>
            </a:r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</a:t>
            </a:r>
            <a:r>
              <a:rPr lang="en-US" dirty="0" err="1" smtClean="0"/>
              <a:t>bec</a:t>
            </a:r>
            <a:endParaRPr lang="en-US" dirty="0" smtClean="0"/>
          </a:p>
          <a:p>
            <a:r>
              <a:rPr lang="en-US" dirty="0" smtClean="0"/>
              <a:t>France</a:t>
            </a:r>
          </a:p>
          <a:p>
            <a:r>
              <a:rPr lang="en-US" dirty="0" smtClean="0"/>
              <a:t>Antilles/Guadeloupe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61FB6-47F0-4708-BD8B-7B811A33762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65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1.1.2 Activate your students’ background knowledge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Graphic Organizer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61FB6-47F0-4708-BD8B-7B811A33762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Title slide</a:t>
            </a:r>
          </a:p>
          <a:p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(Don’t show it if you are going to use the Word Cloud on slide 2 as a pre-reading activity!)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61FB6-47F0-4708-BD8B-7B811A33762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1.2 Describe pictures of carnivals across the francophone world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Pendant le corso de Nice, une femme sur un char jette des fleurs (</a:t>
            </a:r>
            <a:r>
              <a:rPr lang="fr-F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Zil</a:t>
            </a:r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CC BY-SA 3.0)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61FB6-47F0-4708-BD8B-7B811A33762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1.2 Describe pictures of carnivals across the francophone world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Pendant le corso de Nice, une femme sur un char jette des fleurs (</a:t>
            </a:r>
            <a:r>
              <a:rPr lang="fr-F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Zil</a:t>
            </a:r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CC BY-SA 3.0)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61FB6-47F0-4708-BD8B-7B811A33762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1.2 Describe pictures of carnivals across the francophone world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Bonhomme sur un char avec des enfants (Jean Gagnon, CC BY-SA 3.0)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61FB6-47F0-4708-BD8B-7B811A33762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1.2 Describe pictures of carnivals across the francophone world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Bonhomme sur un char avec des enfants (Jean Gagnon, CC BY-SA 3.0)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61FB6-47F0-4708-BD8B-7B811A33762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Describe pictures of carnivals across the francophone world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 mannequin qui représente le roi </a:t>
            </a:r>
            <a:r>
              <a:rPr lang="fr-F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Vaval</a:t>
            </a:r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aux Antilles (fwimusic.wordpress.com)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61FB6-47F0-4708-BD8B-7B811A33762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C70E4-9C5D-4FE5-8BD4-7382E9FE2B5F}" type="datetimeFigureOut">
              <a:rPr lang="en-US" smtClean="0"/>
              <a:pPr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0DA3-8074-4497-A384-B879868F8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C70E4-9C5D-4FE5-8BD4-7382E9FE2B5F}" type="datetimeFigureOut">
              <a:rPr lang="en-US" smtClean="0"/>
              <a:pPr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0DA3-8074-4497-A384-B879868F8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C70E4-9C5D-4FE5-8BD4-7382E9FE2B5F}" type="datetimeFigureOut">
              <a:rPr lang="en-US" smtClean="0"/>
              <a:pPr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0DA3-8074-4497-A384-B879868F8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C70E4-9C5D-4FE5-8BD4-7382E9FE2B5F}" type="datetimeFigureOut">
              <a:rPr lang="en-US" smtClean="0"/>
              <a:pPr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0DA3-8074-4497-A384-B879868F8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C70E4-9C5D-4FE5-8BD4-7382E9FE2B5F}" type="datetimeFigureOut">
              <a:rPr lang="en-US" smtClean="0"/>
              <a:pPr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0DA3-8074-4497-A384-B879868F8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C70E4-9C5D-4FE5-8BD4-7382E9FE2B5F}" type="datetimeFigureOut">
              <a:rPr lang="en-US" smtClean="0"/>
              <a:pPr/>
              <a:t>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0DA3-8074-4497-A384-B879868F8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C70E4-9C5D-4FE5-8BD4-7382E9FE2B5F}" type="datetimeFigureOut">
              <a:rPr lang="en-US" smtClean="0"/>
              <a:pPr/>
              <a:t>2/28/2017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0DA3-8074-4497-A384-B879868F8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C70E4-9C5D-4FE5-8BD4-7382E9FE2B5F}" type="datetimeFigureOut">
              <a:rPr lang="en-US" smtClean="0"/>
              <a:pPr/>
              <a:t>2/28/2017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0DA3-8074-4497-A384-B879868F8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C70E4-9C5D-4FE5-8BD4-7382E9FE2B5F}" type="datetimeFigureOut">
              <a:rPr lang="en-US" smtClean="0"/>
              <a:pPr/>
              <a:t>2/28/2017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0DA3-8074-4497-A384-B879868F8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C70E4-9C5D-4FE5-8BD4-7382E9FE2B5F}" type="datetimeFigureOut">
              <a:rPr lang="en-US" smtClean="0"/>
              <a:pPr/>
              <a:t>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0DA3-8074-4497-A384-B879868F8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C70E4-9C5D-4FE5-8BD4-7382E9FE2B5F}" type="datetimeFigureOut">
              <a:rPr lang="en-US" smtClean="0"/>
              <a:pPr/>
              <a:t>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0DA3-8074-4497-A384-B879868F8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70E4-9C5D-4FE5-8BD4-7382E9FE2B5F}" type="datetimeFigureOut">
              <a:rPr lang="en-US" smtClean="0"/>
              <a:pPr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00DA3-8074-4497-A384-B879868F8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Map-Francophone_World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85800" y="1447800"/>
            <a:ext cx="10063961" cy="517036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29547" y="122238"/>
            <a:ext cx="5943600" cy="201136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erlin Sans FB Demi" pitchFamily="34" charset="0"/>
                <a:ea typeface="+mj-ea"/>
                <a:cs typeface="+mj-cs"/>
              </a:rPr>
              <a:t>Le monde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erlin Sans FB Demi" pitchFamily="34" charset="0"/>
                <a:ea typeface="+mj-ea"/>
                <a:cs typeface="+mj-cs"/>
              </a:rPr>
              <a:t>francophone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300" b="1" dirty="0" smtClean="0">
                <a:solidFill>
                  <a:srgbClr val="7030A0"/>
                </a:solidFill>
                <a:latin typeface="Berlin Sans FB Demi" pitchFamily="34" charset="0"/>
                <a:ea typeface="+mj-ea"/>
                <a:cs typeface="+mj-cs"/>
              </a:rPr>
              <a:t>Can you name these 3 places?</a:t>
            </a: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Berlin Sans FB Demi" pitchFamily="34" charset="0"/>
              <a:ea typeface="+mj-ea"/>
              <a:cs typeface="+mj-cs"/>
            </a:endParaRPr>
          </a:p>
        </p:txBody>
      </p:sp>
      <p:pic>
        <p:nvPicPr>
          <p:cNvPr id="4" name="Picture 8" descr="C:\Users\Stephen\AppData\Local\Microsoft\Windows\INetCache\IE\J2PMDBAS\máscara-de-carnaval-1COLORIR%20DESENHOS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0"/>
            <a:ext cx="2667000" cy="1413510"/>
          </a:xfrm>
          <a:prstGeom prst="rect">
            <a:avLst/>
          </a:prstGeom>
          <a:noFill/>
        </p:spPr>
      </p:pic>
      <p:sp>
        <p:nvSpPr>
          <p:cNvPr id="5" name="Rectangular Callout 4"/>
          <p:cNvSpPr/>
          <p:nvPr/>
        </p:nvSpPr>
        <p:spPr>
          <a:xfrm>
            <a:off x="3200400" y="1447800"/>
            <a:ext cx="1066800" cy="685800"/>
          </a:xfrm>
          <a:prstGeom prst="wedgeRectCallout">
            <a:avLst>
              <a:gd name="adj1" fmla="val -125703"/>
              <a:gd name="adj2" fmla="val 84087"/>
            </a:avLst>
          </a:prstGeom>
          <a:solidFill>
            <a:schemeClr val="accent4">
              <a:lumMod val="60000"/>
              <a:lumOff val="40000"/>
              <a:alpha val="3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accent4"/>
                </a:solidFill>
              </a:rPr>
              <a:t>??????</a:t>
            </a:r>
            <a:endParaRPr lang="en-US" sz="1600" b="1" dirty="0">
              <a:solidFill>
                <a:schemeClr val="accent4"/>
              </a:solidFill>
            </a:endParaRPr>
          </a:p>
        </p:txBody>
      </p:sp>
      <p:sp>
        <p:nvSpPr>
          <p:cNvPr id="6" name="Rectangular Callout 5"/>
          <p:cNvSpPr/>
          <p:nvPr/>
        </p:nvSpPr>
        <p:spPr>
          <a:xfrm>
            <a:off x="5029200" y="1600200"/>
            <a:ext cx="1066800" cy="685800"/>
          </a:xfrm>
          <a:prstGeom prst="wedgeRectCallout">
            <a:avLst>
              <a:gd name="adj1" fmla="val -125703"/>
              <a:gd name="adj2" fmla="val 84087"/>
            </a:avLst>
          </a:prstGeom>
          <a:solidFill>
            <a:schemeClr val="accent4">
              <a:lumMod val="60000"/>
              <a:lumOff val="40000"/>
              <a:alpha val="3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accent4"/>
                </a:solidFill>
              </a:rPr>
              <a:t>?????</a:t>
            </a:r>
            <a:endParaRPr lang="en-US" sz="1600" b="1" dirty="0">
              <a:solidFill>
                <a:schemeClr val="accent4"/>
              </a:solidFill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3200400" y="2667000"/>
            <a:ext cx="1219200" cy="685800"/>
          </a:xfrm>
          <a:prstGeom prst="wedgeRectCallout">
            <a:avLst>
              <a:gd name="adj1" fmla="val -114096"/>
              <a:gd name="adj2" fmla="val 74563"/>
            </a:avLst>
          </a:prstGeom>
          <a:solidFill>
            <a:schemeClr val="accent4">
              <a:lumMod val="60000"/>
              <a:lumOff val="40000"/>
              <a:alpha val="3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accent4"/>
                </a:solidFill>
              </a:rPr>
              <a:t>??????</a:t>
            </a:r>
            <a:endParaRPr lang="en-US" sz="16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4419600" cy="1143000"/>
          </a:xfrm>
        </p:spPr>
        <p:txBody>
          <a:bodyPr>
            <a:normAutofit/>
          </a:bodyPr>
          <a:lstStyle/>
          <a:p>
            <a:pPr algn="l"/>
            <a:r>
              <a:rPr lang="fr-FR" sz="4000" b="1" dirty="0" smtClean="0">
                <a:solidFill>
                  <a:srgbClr val="7030A0"/>
                </a:solidFill>
                <a:latin typeface="Berlin Sans FB Demi" pitchFamily="34" charset="0"/>
              </a:rPr>
              <a:t>Le roi </a:t>
            </a:r>
            <a:r>
              <a:rPr lang="fr-FR" sz="4000" b="1" dirty="0" err="1" smtClean="0">
                <a:solidFill>
                  <a:srgbClr val="7030A0"/>
                </a:solidFill>
                <a:latin typeface="Berlin Sans FB Demi" pitchFamily="34" charset="0"/>
              </a:rPr>
              <a:t>Vaval</a:t>
            </a:r>
            <a:endParaRPr lang="fr-FR" sz="4000" b="1" dirty="0">
              <a:solidFill>
                <a:srgbClr val="7030A0"/>
              </a:solidFill>
              <a:latin typeface="Berlin Sans FB Dem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fr-FR" sz="3600" dirty="0" smtClean="0">
                <a:latin typeface="Berlin Sans FB Demi" pitchFamily="34" charset="0"/>
              </a:rPr>
              <a:t>	Aux Antilles, dans la mer des Caraïbes, et dans la Guyane française, en Amérique du Sud, le roi </a:t>
            </a:r>
            <a:r>
              <a:rPr lang="fr-FR" sz="3600" dirty="0" err="1" smtClean="0">
                <a:latin typeface="Berlin Sans FB Demi" pitchFamily="34" charset="0"/>
              </a:rPr>
              <a:t>Vaval</a:t>
            </a:r>
            <a:r>
              <a:rPr lang="fr-FR" sz="3600" dirty="0" smtClean="0">
                <a:latin typeface="Berlin Sans FB Demi" pitchFamily="34" charset="0"/>
              </a:rPr>
              <a:t> représente tous les problèmes de l’année. On construit un grand mannequin, on le parade dans la rue, et on le brûle</a:t>
            </a:r>
            <a:r>
              <a:rPr lang="fr-FR" sz="1600" dirty="0" smtClean="0">
                <a:latin typeface="Berlin Sans FB Demi" pitchFamily="34" charset="0"/>
              </a:rPr>
              <a:t>(*)</a:t>
            </a:r>
            <a:r>
              <a:rPr lang="fr-FR" sz="3600" dirty="0" smtClean="0">
                <a:latin typeface="Berlin Sans FB Demi" pitchFamily="34" charset="0"/>
              </a:rPr>
              <a:t>! </a:t>
            </a:r>
          </a:p>
          <a:p>
            <a:pPr>
              <a:buNone/>
            </a:pPr>
            <a:endParaRPr lang="fr-FR" sz="3600" dirty="0">
              <a:latin typeface="Berlin Sans FB Demi" pitchFamily="34" charset="0"/>
            </a:endParaRPr>
          </a:p>
          <a:p>
            <a:pPr>
              <a:buNone/>
            </a:pPr>
            <a:r>
              <a:rPr lang="fr-FR" sz="1600" dirty="0" smtClean="0">
                <a:latin typeface="Berlin Sans FB Demi" pitchFamily="34" charset="0"/>
              </a:rPr>
              <a:t>(*) </a:t>
            </a:r>
            <a:r>
              <a:rPr lang="fr-FR" sz="1600" dirty="0" err="1" smtClean="0">
                <a:latin typeface="Berlin Sans FB Demi" pitchFamily="34" charset="0"/>
              </a:rPr>
              <a:t>burns</a:t>
            </a:r>
            <a:endParaRPr lang="fr-FR" sz="1600" dirty="0">
              <a:latin typeface="Berlin Sans FB Demi" pitchFamily="34" charset="0"/>
            </a:endParaRPr>
          </a:p>
        </p:txBody>
      </p:sp>
      <p:pic>
        <p:nvPicPr>
          <p:cNvPr id="12" name="Picture 8" descr="C:\Users\Stephen\AppData\Local\Microsoft\Windows\INetCache\IE\J2PMDBAS\máscara-de-carnaval-1COLORIR%20DESENHOS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0"/>
            <a:ext cx="2667000" cy="14135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areng-carnaval-dunkerque-mageonyme0cc-by-sa-3.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143000" y="-1108788"/>
            <a:ext cx="6858000" cy="9144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 rot="16200000">
            <a:off x="8470098" y="673902"/>
            <a:ext cx="160172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err="1" smtClean="0">
                <a:solidFill>
                  <a:schemeClr val="bg1"/>
                </a:solidFill>
              </a:rPr>
              <a:t>Mageonyme</a:t>
            </a:r>
            <a:r>
              <a:rPr lang="en-US" sz="1050" dirty="0" smtClean="0">
                <a:solidFill>
                  <a:schemeClr val="bg1"/>
                </a:solidFill>
              </a:rPr>
              <a:t> CC BY-SA 3.0</a:t>
            </a:r>
            <a:endParaRPr lang="en-US" sz="105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47244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fr-FR" sz="4000" b="1" dirty="0" smtClean="0">
                <a:solidFill>
                  <a:srgbClr val="7030A0"/>
                </a:solidFill>
                <a:latin typeface="Berlin Sans FB Demi" pitchFamily="34" charset="0"/>
              </a:rPr>
              <a:t>La tradition des harengs</a:t>
            </a:r>
            <a:endParaRPr lang="fr-FR" sz="4000" b="1" dirty="0">
              <a:solidFill>
                <a:srgbClr val="7030A0"/>
              </a:solidFill>
              <a:latin typeface="Berlin Sans FB Dem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fr-FR" sz="3600" dirty="0" smtClean="0">
                <a:latin typeface="Berlin Sans FB Demi" pitchFamily="34" charset="0"/>
              </a:rPr>
              <a:t>	À Dunkerque, dans le Nord de la France, la parade passe devant la mairie. Le maire et ses conseillers municipaux jettent</a:t>
            </a:r>
            <a:r>
              <a:rPr lang="fr-FR" sz="1700" dirty="0" smtClean="0">
                <a:latin typeface="Berlin Sans FB Demi" pitchFamily="34" charset="0"/>
              </a:rPr>
              <a:t>(*)</a:t>
            </a:r>
            <a:r>
              <a:rPr lang="fr-FR" sz="3600" dirty="0" smtClean="0">
                <a:latin typeface="Berlin Sans FB Demi" pitchFamily="34" charset="0"/>
              </a:rPr>
              <a:t> des harengs sur la parade! Les harengs sont des poissons. </a:t>
            </a:r>
          </a:p>
          <a:p>
            <a:pPr>
              <a:buNone/>
            </a:pPr>
            <a:endParaRPr lang="fr-FR" sz="3600" dirty="0">
              <a:latin typeface="Berlin Sans FB Demi" pitchFamily="34" charset="0"/>
            </a:endParaRPr>
          </a:p>
          <a:p>
            <a:pPr>
              <a:buNone/>
            </a:pPr>
            <a:r>
              <a:rPr lang="fr-FR" sz="1600" dirty="0" smtClean="0">
                <a:latin typeface="Berlin Sans FB Demi" pitchFamily="34" charset="0"/>
              </a:rPr>
              <a:t>(*) (</a:t>
            </a:r>
            <a:r>
              <a:rPr lang="fr-FR" sz="1600" dirty="0" err="1" smtClean="0">
                <a:latin typeface="Berlin Sans FB Demi" pitchFamily="34" charset="0"/>
              </a:rPr>
              <a:t>they</a:t>
            </a:r>
            <a:r>
              <a:rPr lang="fr-FR" sz="1600" dirty="0" smtClean="0">
                <a:latin typeface="Berlin Sans FB Demi" pitchFamily="34" charset="0"/>
              </a:rPr>
              <a:t>) </a:t>
            </a:r>
            <a:r>
              <a:rPr lang="fr-FR" sz="1600" dirty="0" err="1" smtClean="0">
                <a:latin typeface="Berlin Sans FB Demi" pitchFamily="34" charset="0"/>
              </a:rPr>
              <a:t>throw</a:t>
            </a:r>
            <a:endParaRPr lang="fr-FR" sz="1600" dirty="0">
              <a:latin typeface="Berlin Sans FB Demi" pitchFamily="34" charset="0"/>
            </a:endParaRPr>
          </a:p>
        </p:txBody>
      </p:sp>
      <p:pic>
        <p:nvPicPr>
          <p:cNvPr id="12" name="Picture 8" descr="C:\Users\Stephen\AppData\Local\Microsoft\Windows\INetCache\IE\J2PMDBAS\máscara-de-carnaval-1COLORIR%20DESENHOS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0"/>
            <a:ext cx="2667000" cy="14135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80px-Guadeloupe_winter_carnival,_Pointe-à-Pitre_parade._A_group_of_drummers_during_carnival_procession(photo_reportage,_outdoor_portrait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57200" y="0"/>
            <a:ext cx="10074142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696200" y="6604084"/>
            <a:ext cx="191911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50" dirty="0" err="1" smtClean="0">
                <a:solidFill>
                  <a:schemeClr val="bg1"/>
                </a:solidFill>
              </a:rPr>
              <a:t>Mstyslav</a:t>
            </a:r>
            <a:r>
              <a:rPr lang="fr-FR" sz="1050" dirty="0" smtClean="0">
                <a:solidFill>
                  <a:schemeClr val="bg1"/>
                </a:solidFill>
              </a:rPr>
              <a:t> </a:t>
            </a:r>
            <a:r>
              <a:rPr lang="fr-FR" sz="1050" dirty="0" err="1" smtClean="0">
                <a:solidFill>
                  <a:schemeClr val="bg1"/>
                </a:solidFill>
              </a:rPr>
              <a:t>Chernov</a:t>
            </a:r>
            <a:r>
              <a:rPr lang="fr-FR" sz="1050" dirty="0" smtClean="0">
                <a:solidFill>
                  <a:schemeClr val="bg1"/>
                </a:solidFill>
              </a:rPr>
              <a:t>, CC BY-SA 3.0</a:t>
            </a:r>
            <a:endParaRPr lang="en-US" sz="105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4495800" cy="1143000"/>
          </a:xfrm>
        </p:spPr>
        <p:txBody>
          <a:bodyPr>
            <a:normAutofit/>
          </a:bodyPr>
          <a:lstStyle/>
          <a:p>
            <a:pPr algn="l"/>
            <a:r>
              <a:rPr lang="fr-FR" sz="4000" b="1" dirty="0" smtClean="0">
                <a:solidFill>
                  <a:srgbClr val="7030A0"/>
                </a:solidFill>
                <a:latin typeface="Berlin Sans FB Demi" pitchFamily="34" charset="0"/>
              </a:rPr>
              <a:t>Les « ka »</a:t>
            </a:r>
            <a:endParaRPr lang="fr-FR" sz="4000" b="1" dirty="0">
              <a:solidFill>
                <a:srgbClr val="7030A0"/>
              </a:solidFill>
              <a:latin typeface="Berlin Sans FB Dem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3600" dirty="0" smtClean="0">
                <a:latin typeface="Berlin Sans FB Demi" pitchFamily="34" charset="0"/>
              </a:rPr>
              <a:t>	En Guadeloupe, une île dans la mer des Caraïbes, on joue des percussions dans les parades pendant le Carnaval. Ces percussions s’appellent des « ka ».</a:t>
            </a:r>
            <a:endParaRPr lang="fr-FR" sz="1600" dirty="0">
              <a:latin typeface="Berlin Sans FB Demi" pitchFamily="34" charset="0"/>
            </a:endParaRPr>
          </a:p>
        </p:txBody>
      </p:sp>
      <p:pic>
        <p:nvPicPr>
          <p:cNvPr id="12" name="Picture 8" descr="C:\Users\Stephen\AppData\Local\Microsoft\Windows\INetCache\IE\J2PMDBAS\máscara-de-carnaval-1COLORIR%20DESENHOS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0"/>
            <a:ext cx="2667000" cy="14135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Map-Francophone_World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85800" y="1447800"/>
            <a:ext cx="10063961" cy="517036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52400" y="274638"/>
            <a:ext cx="5410200" cy="11430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erlin Sans FB Demi" pitchFamily="34" charset="0"/>
                <a:ea typeface="+mj-ea"/>
                <a:cs typeface="+mj-cs"/>
              </a:rPr>
              <a:t>Le monde francophone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Berlin Sans FB Demi" pitchFamily="34" charset="0"/>
              <a:ea typeface="+mj-ea"/>
              <a:cs typeface="+mj-cs"/>
            </a:endParaRPr>
          </a:p>
        </p:txBody>
      </p:sp>
      <p:pic>
        <p:nvPicPr>
          <p:cNvPr id="4" name="Picture 8" descr="C:\Users\Stephen\AppData\Local\Microsoft\Windows\INetCache\IE\J2PMDBAS\máscara-de-carnaval-1COLORIR%20DESENHOS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0"/>
            <a:ext cx="2667000" cy="1413510"/>
          </a:xfrm>
          <a:prstGeom prst="rect">
            <a:avLst/>
          </a:prstGeom>
          <a:noFill/>
        </p:spPr>
      </p:pic>
      <p:sp>
        <p:nvSpPr>
          <p:cNvPr id="5" name="Rectangular Callout 4"/>
          <p:cNvSpPr/>
          <p:nvPr/>
        </p:nvSpPr>
        <p:spPr>
          <a:xfrm>
            <a:off x="3200400" y="1447800"/>
            <a:ext cx="1066800" cy="685800"/>
          </a:xfrm>
          <a:prstGeom prst="wedgeRectCallout">
            <a:avLst>
              <a:gd name="adj1" fmla="val -125703"/>
              <a:gd name="adj2" fmla="val 84087"/>
            </a:avLst>
          </a:prstGeom>
          <a:solidFill>
            <a:schemeClr val="accent4">
              <a:lumMod val="60000"/>
              <a:lumOff val="40000"/>
              <a:alpha val="3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accent4"/>
                </a:solidFill>
              </a:rPr>
              <a:t>Le </a:t>
            </a:r>
            <a:r>
              <a:rPr lang="en-US" sz="1600" b="1" dirty="0" err="1" smtClean="0">
                <a:solidFill>
                  <a:schemeClr val="accent4"/>
                </a:solidFill>
              </a:rPr>
              <a:t>Qu</a:t>
            </a:r>
            <a:r>
              <a:rPr lang="fr-FR" sz="1600" b="1" dirty="0" smtClean="0">
                <a:solidFill>
                  <a:schemeClr val="accent4"/>
                </a:solidFill>
              </a:rPr>
              <a:t>é</a:t>
            </a:r>
            <a:r>
              <a:rPr lang="en-US" sz="1600" b="1" dirty="0" err="1" smtClean="0">
                <a:solidFill>
                  <a:schemeClr val="accent4"/>
                </a:solidFill>
              </a:rPr>
              <a:t>bec</a:t>
            </a:r>
            <a:endParaRPr lang="en-US" sz="1600" b="1" dirty="0">
              <a:solidFill>
                <a:schemeClr val="accent4"/>
              </a:solidFill>
            </a:endParaRPr>
          </a:p>
        </p:txBody>
      </p:sp>
      <p:sp>
        <p:nvSpPr>
          <p:cNvPr id="6" name="Rectangular Callout 5"/>
          <p:cNvSpPr/>
          <p:nvPr/>
        </p:nvSpPr>
        <p:spPr>
          <a:xfrm>
            <a:off x="5029200" y="1600200"/>
            <a:ext cx="1066800" cy="685800"/>
          </a:xfrm>
          <a:prstGeom prst="wedgeRectCallout">
            <a:avLst>
              <a:gd name="adj1" fmla="val -125703"/>
              <a:gd name="adj2" fmla="val 84087"/>
            </a:avLst>
          </a:prstGeom>
          <a:solidFill>
            <a:schemeClr val="accent4">
              <a:lumMod val="60000"/>
              <a:lumOff val="40000"/>
              <a:alpha val="3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accent4"/>
                </a:solidFill>
              </a:rPr>
              <a:t>La France</a:t>
            </a:r>
            <a:endParaRPr lang="en-US" sz="1600" b="1" dirty="0">
              <a:solidFill>
                <a:schemeClr val="accent4"/>
              </a:solidFill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3200400" y="2667000"/>
            <a:ext cx="1219200" cy="685800"/>
          </a:xfrm>
          <a:prstGeom prst="wedgeRectCallout">
            <a:avLst>
              <a:gd name="adj1" fmla="val -114096"/>
              <a:gd name="adj2" fmla="val 74563"/>
            </a:avLst>
          </a:prstGeom>
          <a:solidFill>
            <a:schemeClr val="accent4">
              <a:lumMod val="60000"/>
              <a:lumOff val="40000"/>
              <a:alpha val="3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accent4"/>
                </a:solidFill>
              </a:rPr>
              <a:t>La Guadeloupe</a:t>
            </a:r>
            <a:endParaRPr lang="en-US" sz="1600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15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54102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7030A0"/>
                </a:solidFill>
                <a:latin typeface="Berlin Sans FB Demi" pitchFamily="34" charset="0"/>
              </a:rPr>
              <a:t>Le </a:t>
            </a:r>
            <a:r>
              <a:rPr lang="en-US" b="1" dirty="0" err="1" smtClean="0">
                <a:solidFill>
                  <a:srgbClr val="7030A0"/>
                </a:solidFill>
                <a:latin typeface="Berlin Sans FB Demi" pitchFamily="34" charset="0"/>
              </a:rPr>
              <a:t>Carnaval</a:t>
            </a:r>
            <a:r>
              <a:rPr lang="en-US" b="1" dirty="0" smtClean="0">
                <a:solidFill>
                  <a:srgbClr val="7030A0"/>
                </a:solidFill>
                <a:latin typeface="Berlin Sans FB Demi" pitchFamily="34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Berlin Sans FB Demi" pitchFamily="34" charset="0"/>
              </a:rPr>
              <a:t>dans</a:t>
            </a:r>
            <a:r>
              <a:rPr lang="en-US" b="1" dirty="0" smtClean="0">
                <a:solidFill>
                  <a:srgbClr val="7030A0"/>
                </a:solidFill>
                <a:latin typeface="Berlin Sans FB Demi" pitchFamily="34" charset="0"/>
              </a:rPr>
              <a:t> le monde francophone</a:t>
            </a:r>
            <a:endParaRPr lang="en-US" b="1" dirty="0">
              <a:solidFill>
                <a:srgbClr val="7030A0"/>
              </a:solidFill>
              <a:latin typeface="Berlin Sans FB Demi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1981200"/>
            <a:ext cx="8382000" cy="5105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3600" dirty="0" smtClean="0">
                <a:latin typeface="Berlin Sans FB Demi" pitchFamily="34" charset="0"/>
              </a:rPr>
              <a:t>La saison du Carnaval finit avec “Mardi Gras”</a:t>
            </a:r>
          </a:p>
          <a:p>
            <a:pPr>
              <a:buNone/>
            </a:pPr>
            <a:endParaRPr lang="fr-FR" sz="3600" dirty="0" smtClean="0">
              <a:latin typeface="Berlin Sans FB Demi" pitchFamily="34" charset="0"/>
            </a:endParaRPr>
          </a:p>
          <a:p>
            <a:pPr>
              <a:buNone/>
            </a:pPr>
            <a:r>
              <a:rPr lang="fr-FR" sz="3600" dirty="0" smtClean="0">
                <a:latin typeface="Berlin Sans FB Demi" pitchFamily="34" charset="0"/>
              </a:rPr>
              <a:t>On célèbre le Carnaval dans beaucoup</a:t>
            </a:r>
            <a:r>
              <a:rPr lang="fr-FR" sz="3600" dirty="0" smtClean="0">
                <a:latin typeface="Berlin Sans FB Demi" pitchFamily="34" charset="0"/>
              </a:rPr>
              <a:t> </a:t>
            </a:r>
            <a:r>
              <a:rPr lang="fr-FR" sz="3600" dirty="0" smtClean="0">
                <a:latin typeface="Berlin Sans FB Demi" pitchFamily="34" charset="0"/>
              </a:rPr>
              <a:t>de régions francophones.</a:t>
            </a:r>
          </a:p>
          <a:p>
            <a:pPr>
              <a:buNone/>
            </a:pPr>
            <a:endParaRPr lang="fr-FR" sz="3600" dirty="0">
              <a:latin typeface="Berlin Sans FB Demi" pitchFamily="34" charset="0"/>
            </a:endParaRPr>
          </a:p>
          <a:p>
            <a:pPr>
              <a:buNone/>
            </a:pPr>
            <a:r>
              <a:rPr lang="fr-FR" sz="3600" dirty="0" smtClean="0">
                <a:latin typeface="Berlin Sans FB Demi" pitchFamily="34" charset="0"/>
              </a:rPr>
              <a:t>Peux-tu nommer des exemples?</a:t>
            </a:r>
            <a:endParaRPr lang="fr-FR" sz="3600" dirty="0">
              <a:latin typeface="Berlin Sans FB Demi" pitchFamily="34" charset="0"/>
            </a:endParaRPr>
          </a:p>
        </p:txBody>
      </p:sp>
      <p:pic>
        <p:nvPicPr>
          <p:cNvPr id="14" name="Picture 8" descr="C:\Users\Stephen\AppData\Local\Microsoft\Windows\INetCache\IE\J2PMDBAS\máscara-de-carnaval-1COLORIR%20DESENHOS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0"/>
            <a:ext cx="2667000" cy="1413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280px-Defile_du_Pere_Noel_Montreal_2011_-_0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0"/>
            <a:ext cx="4673600" cy="3505200"/>
          </a:xfrm>
          <a:prstGeom prst="rect">
            <a:avLst/>
          </a:prstGeom>
        </p:spPr>
      </p:pic>
      <p:pic>
        <p:nvPicPr>
          <p:cNvPr id="4" name="Picture 3" descr="800px-Carnaval_de_Nice_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24600" y="-1"/>
            <a:ext cx="2819400" cy="3953887"/>
          </a:xfrm>
          <a:prstGeom prst="rect">
            <a:avLst/>
          </a:prstGeom>
        </p:spPr>
      </p:pic>
      <p:pic>
        <p:nvPicPr>
          <p:cNvPr id="7" name="Picture 6" descr="Hareng-carnaval-dunkerque-mageonyme0cc-by-sa-3.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2819400" cy="3759200"/>
          </a:xfrm>
          <a:prstGeom prst="rect">
            <a:avLst/>
          </a:prstGeom>
        </p:spPr>
      </p:pic>
      <p:pic>
        <p:nvPicPr>
          <p:cNvPr id="8" name="Picture 7" descr="1280px-Guadeloupe_winter_carnival,_Pointe-à-Pitre_parade._A_group_of_drummers_during_carnival_procession(photo_reportage,_outdoor_portrait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43200" y="2500639"/>
            <a:ext cx="6400800" cy="4357362"/>
          </a:xfrm>
          <a:prstGeom prst="rect">
            <a:avLst/>
          </a:prstGeom>
        </p:spPr>
      </p:pic>
      <p:pic>
        <p:nvPicPr>
          <p:cNvPr id="6" name="Picture 5" descr="vaval_2002_fwimusic.wordpres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3200400"/>
            <a:ext cx="2743200" cy="365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562600"/>
            <a:ext cx="9144000" cy="1295400"/>
          </a:xfrm>
          <a:solidFill>
            <a:schemeClr val="tx2">
              <a:alpha val="70000"/>
            </a:schemeClr>
          </a:solidFill>
          <a:scene3d>
            <a:camera prst="orthographicFront"/>
            <a:lightRig rig="threePt" dir="t"/>
          </a:scene3d>
          <a:sp3d extrusionH="76200">
            <a:extrusionClr>
              <a:srgbClr val="FFFF00"/>
            </a:extrusionClr>
          </a:sp3d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chemeClr val="bg1"/>
                </a:solidFill>
              </a:rPr>
              <a:t>LE CARNAVAL DANS LE MONDE FRANCOPHONE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Carnaval_de_Nice_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378530" y="-1372310"/>
            <a:ext cx="6851780" cy="960884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 rot="16200000">
            <a:off x="8608437" y="408606"/>
            <a:ext cx="107112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50" dirty="0" err="1" smtClean="0">
                <a:solidFill>
                  <a:schemeClr val="bg1"/>
                </a:solidFill>
              </a:rPr>
              <a:t>Zil</a:t>
            </a:r>
            <a:r>
              <a:rPr lang="fr-FR" sz="1050" dirty="0" smtClean="0">
                <a:solidFill>
                  <a:schemeClr val="bg1"/>
                </a:solidFill>
              </a:rPr>
              <a:t>, CC BY-SA 3.0</a:t>
            </a:r>
            <a:endParaRPr lang="en-US" sz="10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4572000" cy="1143000"/>
          </a:xfrm>
        </p:spPr>
        <p:txBody>
          <a:bodyPr>
            <a:normAutofit/>
          </a:bodyPr>
          <a:lstStyle/>
          <a:p>
            <a:pPr algn="l"/>
            <a:r>
              <a:rPr lang="fr-FR" sz="4000" b="1" dirty="0">
                <a:solidFill>
                  <a:srgbClr val="7030A0"/>
                </a:solidFill>
                <a:latin typeface="Berlin Sans FB Demi" pitchFamily="34" charset="0"/>
              </a:rPr>
              <a:t>Le Corso fleuri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fr-FR" sz="3600" dirty="0" smtClean="0">
                <a:latin typeface="Berlin Sans FB Demi" pitchFamily="34" charset="0"/>
              </a:rPr>
              <a:t>	Le </a:t>
            </a:r>
            <a:r>
              <a:rPr lang="fr-FR" sz="3600" dirty="0">
                <a:latin typeface="Berlin Sans FB Demi" pitchFamily="34" charset="0"/>
              </a:rPr>
              <a:t>Corso fleuri est une tradition du Sud de la France. Les </a:t>
            </a:r>
            <a:r>
              <a:rPr lang="fr-FR" sz="3600" dirty="0" smtClean="0">
                <a:latin typeface="Berlin Sans FB Demi" pitchFamily="34" charset="0"/>
              </a:rPr>
              <a:t>chars</a:t>
            </a:r>
            <a:r>
              <a:rPr lang="fr-FR" sz="1600" dirty="0" smtClean="0">
                <a:latin typeface="Berlin Sans FB Demi" pitchFamily="34" charset="0"/>
              </a:rPr>
              <a:t>(*)</a:t>
            </a:r>
            <a:r>
              <a:rPr lang="fr-FR" sz="3600" dirty="0" smtClean="0">
                <a:latin typeface="Berlin Sans FB Demi" pitchFamily="34" charset="0"/>
              </a:rPr>
              <a:t> </a:t>
            </a:r>
            <a:r>
              <a:rPr lang="fr-FR" sz="3600" dirty="0">
                <a:latin typeface="Berlin Sans FB Demi" pitchFamily="34" charset="0"/>
              </a:rPr>
              <a:t>dans les parades sont </a:t>
            </a:r>
            <a:r>
              <a:rPr lang="fr-FR" sz="3600" dirty="0" smtClean="0">
                <a:latin typeface="Berlin Sans FB Demi" pitchFamily="34" charset="0"/>
              </a:rPr>
              <a:t>décorés </a:t>
            </a:r>
            <a:r>
              <a:rPr lang="fr-FR" sz="3600" dirty="0">
                <a:latin typeface="Berlin Sans FB Demi" pitchFamily="34" charset="0"/>
              </a:rPr>
              <a:t>avec des fleurs </a:t>
            </a:r>
            <a:r>
              <a:rPr lang="fr-FR" sz="3600" dirty="0" smtClean="0">
                <a:latin typeface="Berlin Sans FB Demi" pitchFamily="34" charset="0"/>
              </a:rPr>
              <a:t>fraiches et à Nice, une bataille de fleurs est organisée.  On jette entre 80,000 et 100,000 fleurs !</a:t>
            </a:r>
          </a:p>
          <a:p>
            <a:pPr lvl="1">
              <a:buNone/>
            </a:pPr>
            <a:endParaRPr lang="fr-FR" sz="1600" dirty="0" smtClean="0">
              <a:latin typeface="Berlin Sans FB Demi" pitchFamily="34" charset="0"/>
            </a:endParaRPr>
          </a:p>
          <a:p>
            <a:pPr lvl="1">
              <a:buNone/>
            </a:pPr>
            <a:r>
              <a:rPr lang="fr-FR" sz="1600" dirty="0" smtClean="0">
                <a:latin typeface="Berlin Sans FB Demi" pitchFamily="34" charset="0"/>
              </a:rPr>
              <a:t>(*) </a:t>
            </a:r>
            <a:r>
              <a:rPr lang="fr-FR" sz="1600" dirty="0" err="1" smtClean="0">
                <a:latin typeface="Berlin Sans FB Demi" pitchFamily="34" charset="0"/>
              </a:rPr>
              <a:t>floats</a:t>
            </a:r>
            <a:endParaRPr lang="fr-FR" sz="1600" dirty="0">
              <a:latin typeface="Berlin Sans FB Demi" pitchFamily="34" charset="0"/>
            </a:endParaRPr>
          </a:p>
        </p:txBody>
      </p:sp>
      <p:pic>
        <p:nvPicPr>
          <p:cNvPr id="6" name="Picture 8" descr="C:\Users\Stephen\AppData\Local\Microsoft\Windows\INetCache\IE\J2PMDBAS\máscara-de-carnaval-1COLORIR%20DESENHOS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0"/>
            <a:ext cx="2667000" cy="1413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80px-Defile_du_Pere_Noel_Montreal_2011_-_0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495792" y="6604084"/>
            <a:ext cx="164820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50" dirty="0" smtClean="0">
                <a:solidFill>
                  <a:schemeClr val="bg1"/>
                </a:solidFill>
              </a:rPr>
              <a:t>Jean Gagnon, CC BY-SA 3.0</a:t>
            </a:r>
            <a:endParaRPr lang="en-US" sz="105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4572000" cy="1143000"/>
          </a:xfrm>
        </p:spPr>
        <p:txBody>
          <a:bodyPr>
            <a:normAutofit/>
          </a:bodyPr>
          <a:lstStyle/>
          <a:p>
            <a:pPr algn="l"/>
            <a:r>
              <a:rPr lang="fr-FR" sz="4000" b="1" dirty="0" smtClean="0">
                <a:solidFill>
                  <a:srgbClr val="7030A0"/>
                </a:solidFill>
                <a:latin typeface="Berlin Sans FB Demi" pitchFamily="34" charset="0"/>
              </a:rPr>
              <a:t>Bonhomme</a:t>
            </a:r>
            <a:endParaRPr lang="fr-FR" sz="4000" b="1" dirty="0">
              <a:solidFill>
                <a:srgbClr val="7030A0"/>
              </a:solidFill>
              <a:latin typeface="Berlin Sans FB Dem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3600" dirty="0" smtClean="0">
                <a:latin typeface="Berlin Sans FB Demi" pitchFamily="34" charset="0"/>
              </a:rPr>
              <a:t>	Bonhomme est le symbole du Carnaval de Québec. Il est tout blanc, avec un chapeau rouge et une ceinture multicolore. Tout le monde adore Bonhomme!</a:t>
            </a:r>
            <a:endParaRPr lang="fr-FR" sz="3600" dirty="0">
              <a:latin typeface="Berlin Sans FB Demi" pitchFamily="34" charset="0"/>
            </a:endParaRPr>
          </a:p>
        </p:txBody>
      </p:sp>
      <p:pic>
        <p:nvPicPr>
          <p:cNvPr id="6" name="Picture 8" descr="C:\Users\Stephen\AppData\Local\Microsoft\Windows\INetCache\IE\J2PMDBAS\máscara-de-carnaval-1COLORIR%20DESENHOS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0"/>
            <a:ext cx="2667000" cy="14135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aval_2002_fwimusic.wordpres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130560" y="-1143001"/>
            <a:ext cx="6858000" cy="9144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 rot="16200000">
            <a:off x="8208327" y="674063"/>
            <a:ext cx="160973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50" dirty="0" smtClean="0">
                <a:solidFill>
                  <a:schemeClr val="bg1"/>
                </a:solidFill>
              </a:rPr>
              <a:t>fwimusic.wordpress.com</a:t>
            </a:r>
            <a:endParaRPr lang="en-US" sz="105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392</Words>
  <Application>Microsoft Office PowerPoint</Application>
  <PresentationFormat>On-screen Show (4:3)</PresentationFormat>
  <Paragraphs>85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Berlin Sans FB Demi</vt:lpstr>
      <vt:lpstr>Calibri</vt:lpstr>
      <vt:lpstr>Office Theme</vt:lpstr>
      <vt:lpstr>PowerPoint Presentation</vt:lpstr>
      <vt:lpstr>PowerPoint Presentation</vt:lpstr>
      <vt:lpstr>Le Carnaval dans le monde francophone</vt:lpstr>
      <vt:lpstr>LE CARNAVAL DANS LE MONDE FRANCOPHONE</vt:lpstr>
      <vt:lpstr>PowerPoint Presentation</vt:lpstr>
      <vt:lpstr>Le Corso fleuri</vt:lpstr>
      <vt:lpstr>PowerPoint Presentation</vt:lpstr>
      <vt:lpstr>Bonhomme</vt:lpstr>
      <vt:lpstr>PowerPoint Presentation</vt:lpstr>
      <vt:lpstr>Le roi Vaval</vt:lpstr>
      <vt:lpstr>PowerPoint Presentation</vt:lpstr>
      <vt:lpstr>La tradition des harengs</vt:lpstr>
      <vt:lpstr>PowerPoint Presentation</vt:lpstr>
      <vt:lpstr>Les « ka 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Carnaval dans le monde francophone</dc:title>
  <dc:creator>Stephen</dc:creator>
  <cp:lastModifiedBy>Danielle Berndt</cp:lastModifiedBy>
  <cp:revision>53</cp:revision>
  <cp:lastPrinted>2017-02-28T12:13:24Z</cp:lastPrinted>
  <dcterms:created xsi:type="dcterms:W3CDTF">2017-02-19T03:19:14Z</dcterms:created>
  <dcterms:modified xsi:type="dcterms:W3CDTF">2017-02-28T12:23:38Z</dcterms:modified>
</cp:coreProperties>
</file>